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77" r:id="rId4"/>
    <p:sldId id="278" r:id="rId5"/>
    <p:sldId id="280" r:id="rId6"/>
    <p:sldId id="283" r:id="rId7"/>
    <p:sldId id="279" r:id="rId8"/>
    <p:sldId id="307" r:id="rId9"/>
    <p:sldId id="281" r:id="rId10"/>
    <p:sldId id="282" r:id="rId11"/>
    <p:sldId id="284" r:id="rId12"/>
    <p:sldId id="285" r:id="rId13"/>
    <p:sldId id="309" r:id="rId14"/>
    <p:sldId id="286" r:id="rId15"/>
    <p:sldId id="294" r:id="rId16"/>
    <p:sldId id="287" r:id="rId17"/>
    <p:sldId id="311" r:id="rId18"/>
    <p:sldId id="288" r:id="rId19"/>
    <p:sldId id="310" r:id="rId20"/>
    <p:sldId id="303" r:id="rId21"/>
    <p:sldId id="289" r:id="rId22"/>
    <p:sldId id="266" r:id="rId23"/>
    <p:sldId id="305" r:id="rId24"/>
    <p:sldId id="306" r:id="rId25"/>
    <p:sldId id="267" r:id="rId26"/>
    <p:sldId id="268" r:id="rId27"/>
    <p:sldId id="269" r:id="rId28"/>
    <p:sldId id="270" r:id="rId29"/>
    <p:sldId id="263" r:id="rId30"/>
    <p:sldId id="290" r:id="rId31"/>
    <p:sldId id="291" r:id="rId32"/>
    <p:sldId id="304" r:id="rId33"/>
    <p:sldId id="301" r:id="rId34"/>
    <p:sldId id="271" r:id="rId35"/>
    <p:sldId id="272" r:id="rId36"/>
    <p:sldId id="295" r:id="rId37"/>
    <p:sldId id="292" r:id="rId38"/>
    <p:sldId id="296" r:id="rId39"/>
    <p:sldId id="297" r:id="rId40"/>
    <p:sldId id="300" r:id="rId41"/>
    <p:sldId id="299" r:id="rId42"/>
    <p:sldId id="298" r:id="rId43"/>
    <p:sldId id="293" r:id="rId4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8728-C46B-4DCB-9D1F-DF2DA4BDA46A}" type="datetimeFigureOut">
              <a:rPr lang="de-DE" smtClean="0"/>
              <a:pPr/>
              <a:t>22.07.2014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0C20-1C03-45CA-B272-7F78ED2566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8728-C46B-4DCB-9D1F-DF2DA4BDA46A}" type="datetimeFigureOut">
              <a:rPr lang="de-DE" smtClean="0"/>
              <a:pPr/>
              <a:t>22.07.2014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0C20-1C03-45CA-B272-7F78ED2566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8728-C46B-4DCB-9D1F-DF2DA4BDA46A}" type="datetimeFigureOut">
              <a:rPr lang="de-DE" smtClean="0"/>
              <a:pPr/>
              <a:t>22.07.2014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0C20-1C03-45CA-B272-7F78ED2566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8728-C46B-4DCB-9D1F-DF2DA4BDA46A}" type="datetimeFigureOut">
              <a:rPr lang="de-DE" smtClean="0"/>
              <a:pPr/>
              <a:t>22.07.2014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0C20-1C03-45CA-B272-7F78ED2566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8728-C46B-4DCB-9D1F-DF2DA4BDA46A}" type="datetimeFigureOut">
              <a:rPr lang="de-DE" smtClean="0"/>
              <a:pPr/>
              <a:t>22.07.2014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0C20-1C03-45CA-B272-7F78ED2566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8728-C46B-4DCB-9D1F-DF2DA4BDA46A}" type="datetimeFigureOut">
              <a:rPr lang="de-DE" smtClean="0"/>
              <a:pPr/>
              <a:t>22.07.2014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0C20-1C03-45CA-B272-7F78ED2566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8728-C46B-4DCB-9D1F-DF2DA4BDA46A}" type="datetimeFigureOut">
              <a:rPr lang="de-DE" smtClean="0"/>
              <a:pPr/>
              <a:t>22.07.2014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0C20-1C03-45CA-B272-7F78ED2566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8728-C46B-4DCB-9D1F-DF2DA4BDA46A}" type="datetimeFigureOut">
              <a:rPr lang="de-DE" smtClean="0"/>
              <a:pPr/>
              <a:t>22.07.2014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0C20-1C03-45CA-B272-7F78ED2566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8728-C46B-4DCB-9D1F-DF2DA4BDA46A}" type="datetimeFigureOut">
              <a:rPr lang="de-DE" smtClean="0"/>
              <a:pPr/>
              <a:t>22.07.2014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0C20-1C03-45CA-B272-7F78ED2566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8728-C46B-4DCB-9D1F-DF2DA4BDA46A}" type="datetimeFigureOut">
              <a:rPr lang="de-DE" smtClean="0"/>
              <a:pPr/>
              <a:t>22.07.2014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0C20-1C03-45CA-B272-7F78ED2566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8728-C46B-4DCB-9D1F-DF2DA4BDA46A}" type="datetimeFigureOut">
              <a:rPr lang="de-DE" smtClean="0"/>
              <a:pPr/>
              <a:t>22.07.2014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0C20-1C03-45CA-B272-7F78ED2566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18728-C46B-4DCB-9D1F-DF2DA4BDA46A}" type="datetimeFigureOut">
              <a:rPr lang="de-DE" smtClean="0"/>
              <a:pPr/>
              <a:t>22.07.2014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0C20-1C03-45CA-B272-7F78ED2566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elvin\Desktop\02%20Barock%20(HD)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8640960" cy="1772816"/>
          </a:xfrm>
        </p:spPr>
        <p:txBody>
          <a:bodyPr>
            <a:normAutofit/>
          </a:bodyPr>
          <a:lstStyle/>
          <a:p>
            <a:r>
              <a:rPr lang="de-DE" sz="3800" dirty="0" smtClean="0"/>
              <a:t>Einsatz von Minecraft in pädagogischen und kulturellen Kontexten</a:t>
            </a:r>
            <a:endParaRPr lang="de-DE" dirty="0"/>
          </a:p>
        </p:txBody>
      </p:sp>
      <p:pic>
        <p:nvPicPr>
          <p:cNvPr id="10" name="Grafik 9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3225397" cy="81269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499992" y="54868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autenrieth@edu-gaming.de</a:t>
            </a:r>
            <a:endParaRPr lang="de-DE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755576" y="3501008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800" dirty="0" smtClean="0"/>
              <a:t>Minecraft – Möglichkeiten in Bildungskontexten</a:t>
            </a:r>
          </a:p>
          <a:p>
            <a:pPr marL="342900" indent="-342900"/>
            <a:endParaRPr lang="de-DE" sz="2800" dirty="0" smtClean="0"/>
          </a:p>
          <a:p>
            <a:pPr marL="342900" indent="-342900"/>
            <a:r>
              <a:rPr lang="de-DE" sz="2800" dirty="0" smtClean="0"/>
              <a:t>2. BibCraft – Minecraft in Bibliotheken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Quantenphysik</a:t>
            </a:r>
            <a:endParaRPr lang="de-DE" dirty="0"/>
          </a:p>
        </p:txBody>
      </p:sp>
      <p:pic>
        <p:nvPicPr>
          <p:cNvPr id="4" name="Inhaltsplatzhalt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92256"/>
            <a:ext cx="8229600" cy="4341851"/>
          </a:xfrm>
        </p:spPr>
      </p:pic>
      <p:sp>
        <p:nvSpPr>
          <p:cNvPr id="5" name="Rechteck 4"/>
          <p:cNvSpPr/>
          <p:nvPr/>
        </p:nvSpPr>
        <p:spPr>
          <a:xfrm>
            <a:off x="0" y="6237312"/>
            <a:ext cx="1834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http://qcraft.org/</a:t>
            </a:r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Logik und Programmierung</a:t>
            </a:r>
            <a:endParaRPr lang="de-DE" dirty="0"/>
          </a:p>
        </p:txBody>
      </p:sp>
      <p:pic>
        <p:nvPicPr>
          <p:cNvPr id="4" name="Inhaltsplatzhalter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5153" y="1600200"/>
            <a:ext cx="7173693" cy="4525963"/>
          </a:xfrm>
        </p:spPr>
      </p:pic>
      <p:sp>
        <p:nvSpPr>
          <p:cNvPr id="5" name="Rechteck 4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http://kotaku.com/guy-creates-massive-working-3d-printer-in-minecraft-1485800840</a:t>
            </a:r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Minecraft als Schulfach</a:t>
            </a:r>
            <a:endParaRPr lang="de-DE" dirty="0"/>
          </a:p>
        </p:txBody>
      </p:sp>
      <p:pic>
        <p:nvPicPr>
          <p:cNvPr id="4" name="Inhaltsplatzhalter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2060" y="1600200"/>
            <a:ext cx="6759879" cy="4525963"/>
          </a:xfrm>
        </p:spPr>
      </p:pic>
      <p:sp>
        <p:nvSpPr>
          <p:cNvPr id="5" name="Rechteck 4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http://www.thelocal.se/20130109/45514#.UPTz_baITdH</a:t>
            </a:r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Minecraft und </a:t>
            </a:r>
            <a:r>
              <a:rPr lang="de-DE" dirty="0" err="1" smtClean="0"/>
              <a:t>Lets</a:t>
            </a:r>
            <a:r>
              <a:rPr lang="de-DE" dirty="0" smtClean="0"/>
              <a:t>-Plays</a:t>
            </a:r>
            <a:endParaRPr lang="de-DE" dirty="0"/>
          </a:p>
        </p:txBody>
      </p:sp>
      <p:pic>
        <p:nvPicPr>
          <p:cNvPr id="4" name="Inhaltsplatzhalter 3" descr="123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2950" y="1605756"/>
            <a:ext cx="7658100" cy="4514850"/>
          </a:xfrm>
        </p:spPr>
      </p:pic>
      <p:sp>
        <p:nvSpPr>
          <p:cNvPr id="5" name="Rechteck 4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http://www.dotcomblog.de/digitale-medien-in-kinderhaenden-eine-frage-der-haltung/</a:t>
            </a:r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Eigenentwicklung - </a:t>
            </a:r>
            <a:r>
              <a:rPr lang="de-DE" dirty="0" err="1" smtClean="0"/>
              <a:t>HistoryCraft</a:t>
            </a:r>
            <a:endParaRPr lang="de-DE" dirty="0"/>
          </a:p>
        </p:txBody>
      </p:sp>
      <p:pic>
        <p:nvPicPr>
          <p:cNvPr id="4" name="Inhaltsplatzhalter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Eigenentwicklung - </a:t>
            </a:r>
            <a:r>
              <a:rPr lang="de-DE" dirty="0" err="1" smtClean="0"/>
              <a:t>HistoryCraft</a:t>
            </a:r>
            <a:endParaRPr lang="de-DE" dirty="0"/>
          </a:p>
        </p:txBody>
      </p:sp>
      <p:pic>
        <p:nvPicPr>
          <p:cNvPr id="4" name="Inhaltsplatzhalter 3" descr="2013-11-01 13.21.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Eigenentwicklung - </a:t>
            </a:r>
            <a:r>
              <a:rPr lang="de-DE" dirty="0" err="1" smtClean="0"/>
              <a:t>HistoryCraft</a:t>
            </a:r>
            <a:endParaRPr lang="de-DE" dirty="0"/>
          </a:p>
        </p:txBody>
      </p:sp>
      <p:pic>
        <p:nvPicPr>
          <p:cNvPr id="4" name="Inhaltsplatzhalter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Eigenentwicklung - </a:t>
            </a:r>
            <a:r>
              <a:rPr lang="de-DE" dirty="0" err="1" smtClean="0"/>
              <a:t>HistoryCraft</a:t>
            </a:r>
            <a:endParaRPr lang="de-DE" dirty="0"/>
          </a:p>
        </p:txBody>
      </p:sp>
      <p:pic>
        <p:nvPicPr>
          <p:cNvPr id="4" name="02 Barock (HD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1604" y="1571612"/>
            <a:ext cx="6143668" cy="4607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Ansonsten….</a:t>
            </a:r>
            <a:endParaRPr lang="de-DE" dirty="0"/>
          </a:p>
        </p:txBody>
      </p:sp>
      <p:pic>
        <p:nvPicPr>
          <p:cNvPr id="4" name="Inhaltsplatzhalter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7220" y="1600200"/>
            <a:ext cx="6189560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Eigenentwicklung – </a:t>
            </a:r>
            <a:r>
              <a:rPr lang="de-DE" dirty="0" err="1" smtClean="0"/>
              <a:t>CultureCraft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Interkulturelle Kommunikation</a:t>
            </a:r>
            <a:endParaRPr lang="de-DE" dirty="0"/>
          </a:p>
        </p:txBody>
      </p:sp>
      <p:pic>
        <p:nvPicPr>
          <p:cNvPr id="4" name="Inhaltsplatzhalter 3" descr="250px-Flag_of_Germany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564904"/>
            <a:ext cx="3960440" cy="2376264"/>
          </a:xfrm>
        </p:spPr>
      </p:pic>
      <p:pic>
        <p:nvPicPr>
          <p:cNvPr id="5" name="Grafik 4" descr="Flag_of_South_Kore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564904"/>
            <a:ext cx="3528393" cy="23507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Minecraft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12776"/>
            <a:ext cx="3744416" cy="4800600"/>
          </a:xfrm>
        </p:spPr>
        <p:txBody>
          <a:bodyPr/>
          <a:lstStyle/>
          <a:p>
            <a:r>
              <a:rPr lang="de-DE" sz="2800" dirty="0" smtClean="0"/>
              <a:t>Mehr </a:t>
            </a:r>
            <a:r>
              <a:rPr lang="de-DE" sz="2800" i="1" dirty="0" smtClean="0"/>
              <a:t>Baukasten</a:t>
            </a:r>
            <a:r>
              <a:rPr lang="de-DE" sz="2800" dirty="0" smtClean="0"/>
              <a:t> als Spiel</a:t>
            </a:r>
          </a:p>
          <a:p>
            <a:r>
              <a:rPr lang="de-DE" sz="2800" dirty="0" smtClean="0"/>
              <a:t>Kreativer Spielplatz</a:t>
            </a:r>
          </a:p>
          <a:p>
            <a:r>
              <a:rPr lang="de-DE" sz="2800" dirty="0" smtClean="0"/>
              <a:t>Mehrspieler (bis zu 200 pro Server)</a:t>
            </a:r>
          </a:p>
          <a:p>
            <a:r>
              <a:rPr lang="de-DE" sz="2800" dirty="0" smtClean="0"/>
              <a:t>Herstellung von zahlreichen Objekten</a:t>
            </a:r>
          </a:p>
          <a:p>
            <a:r>
              <a:rPr lang="de-DE" sz="2800" dirty="0" smtClean="0"/>
              <a:t>42.000.000 Verkäufe</a:t>
            </a:r>
          </a:p>
          <a:p>
            <a:r>
              <a:rPr lang="de-DE" sz="2800" dirty="0" smtClean="0"/>
              <a:t>Hervorragendes didaktisches Tool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Grafik 3" descr="modloader-for-minecraft-02-700x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340768"/>
            <a:ext cx="4662676" cy="2704352"/>
          </a:xfrm>
          <a:prstGeom prst="rect">
            <a:avLst/>
          </a:prstGeom>
        </p:spPr>
      </p:pic>
      <p:pic>
        <p:nvPicPr>
          <p:cNvPr id="5" name="Grafik 4" descr="CraftGuide-Mo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221088"/>
            <a:ext cx="4691505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BibCraft – Minecraft trifft Montagsmaler </a:t>
            </a:r>
            <a:r>
              <a:rPr lang="de-DE" sz="3800" dirty="0" smtClean="0"/>
              <a:t/>
            </a:r>
            <a:br>
              <a:rPr lang="de-DE" sz="3800" dirty="0" smtClean="0"/>
            </a:br>
            <a:r>
              <a:rPr lang="de-DE" sz="3600" dirty="0" smtClean="0"/>
              <a:t>Ein Bibliotheks-Gaming-Projekt </a:t>
            </a:r>
            <a:endParaRPr lang="de-DE" sz="3600" dirty="0"/>
          </a:p>
        </p:txBody>
      </p:sp>
      <p:pic>
        <p:nvPicPr>
          <p:cNvPr id="9" name="Grafik 8" descr="6606206231_63f6e5825b_o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276872"/>
            <a:ext cx="3024336" cy="1711889"/>
          </a:xfrm>
          <a:prstGeom prst="rect">
            <a:avLst/>
          </a:prstGeom>
        </p:spPr>
      </p:pic>
      <p:pic>
        <p:nvPicPr>
          <p:cNvPr id="10" name="Grafik 9" descr="POCUTF8_10544805321_Original_Daccor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276872"/>
            <a:ext cx="3096344" cy="1741694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4355976" y="2564904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dirty="0" smtClean="0"/>
              <a:t>+</a:t>
            </a:r>
            <a:endParaRPr lang="de-DE" sz="5400" dirty="0"/>
          </a:p>
        </p:txBody>
      </p:sp>
      <p:sp>
        <p:nvSpPr>
          <p:cNvPr id="12" name="Rechteck 11"/>
          <p:cNvSpPr/>
          <p:nvPr/>
        </p:nvSpPr>
        <p:spPr>
          <a:xfrm>
            <a:off x="2123728" y="4725144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dirty="0" smtClean="0"/>
              <a:t>+</a:t>
            </a:r>
            <a:endParaRPr lang="de-DE" sz="5400" dirty="0"/>
          </a:p>
        </p:txBody>
      </p:sp>
      <p:pic>
        <p:nvPicPr>
          <p:cNvPr id="13" name="Grafik 12" descr="GEI_Biblioth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221088"/>
            <a:ext cx="2891160" cy="1926687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6012160" y="4365104"/>
            <a:ext cx="14654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dirty="0" smtClean="0"/>
              <a:t>= </a:t>
            </a:r>
            <a:r>
              <a:rPr lang="de-DE" sz="9600" dirty="0" smtClean="0"/>
              <a:t>?</a:t>
            </a:r>
            <a:endParaRPr lang="de-DE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BibCraft – Wie alles begann</a:t>
            </a:r>
            <a:br>
              <a:rPr lang="de-DE" dirty="0" smtClean="0"/>
            </a:br>
            <a:r>
              <a:rPr lang="de-DE" sz="3100" i="1" dirty="0" smtClean="0"/>
              <a:t>Eigentlich passen Minecraft und Montagsmaler doch super zusammen</a:t>
            </a:r>
            <a:endParaRPr lang="de-DE" sz="3100" i="1" dirty="0"/>
          </a:p>
        </p:txBody>
      </p:sp>
      <p:pic>
        <p:nvPicPr>
          <p:cNvPr id="4" name="Inhaltsplatzhalter 3" descr="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amazing-minecraft-house-plans-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7937928" cy="5099974"/>
          </a:xfrm>
        </p:spPr>
      </p:pic>
      <p:sp>
        <p:nvSpPr>
          <p:cNvPr id="5" name="Textfeld 4"/>
          <p:cNvSpPr txBox="1"/>
          <p:nvPr/>
        </p:nvSpPr>
        <p:spPr>
          <a:xfrm>
            <a:off x="755576" y="5661248"/>
            <a:ext cx="493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Kings </a:t>
            </a:r>
            <a:r>
              <a:rPr lang="de-DE" sz="2400" b="1" dirty="0" err="1" smtClean="0">
                <a:solidFill>
                  <a:schemeClr val="bg1"/>
                </a:solidFill>
              </a:rPr>
              <a:t>Landing</a:t>
            </a:r>
            <a:r>
              <a:rPr lang="de-DE" sz="2400" b="1" dirty="0" smtClean="0">
                <a:solidFill>
                  <a:schemeClr val="bg1"/>
                </a:solidFill>
              </a:rPr>
              <a:t> (Game </a:t>
            </a:r>
            <a:r>
              <a:rPr lang="de-DE" sz="2400" b="1" dirty="0" err="1" smtClean="0">
                <a:solidFill>
                  <a:schemeClr val="bg1"/>
                </a:solidFill>
              </a:rPr>
              <a:t>of</a:t>
            </a:r>
            <a:r>
              <a:rPr lang="de-DE" sz="2400" b="1" dirty="0" smtClean="0">
                <a:solidFill>
                  <a:schemeClr val="bg1"/>
                </a:solidFill>
              </a:rPr>
              <a:t> Thrones)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Hätten sie es erkannt?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amazing-minecraft-house-plans-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30221"/>
            <a:ext cx="7937928" cy="4465084"/>
          </a:xfrm>
        </p:spPr>
      </p:pic>
      <p:sp>
        <p:nvSpPr>
          <p:cNvPr id="5" name="Textfeld 4"/>
          <p:cNvSpPr txBox="1"/>
          <p:nvPr/>
        </p:nvSpPr>
        <p:spPr>
          <a:xfrm>
            <a:off x="755576" y="5661248"/>
            <a:ext cx="493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The </a:t>
            </a:r>
            <a:r>
              <a:rPr lang="de-DE" sz="2400" b="1" dirty="0" err="1" smtClean="0">
                <a:solidFill>
                  <a:schemeClr val="bg1"/>
                </a:solidFill>
              </a:rPr>
              <a:t>Peace</a:t>
            </a:r>
            <a:r>
              <a:rPr lang="de-DE" sz="2400" b="1" dirty="0" smtClean="0">
                <a:solidFill>
                  <a:schemeClr val="bg1"/>
                </a:solidFill>
              </a:rPr>
              <a:t> Palace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Hätten sie es erkannt?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amazing-minecraft-house-plans-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36422"/>
            <a:ext cx="7937928" cy="4452681"/>
          </a:xfrm>
        </p:spPr>
      </p:pic>
      <p:sp>
        <p:nvSpPr>
          <p:cNvPr id="5" name="Textfeld 4"/>
          <p:cNvSpPr txBox="1"/>
          <p:nvPr/>
        </p:nvSpPr>
        <p:spPr>
          <a:xfrm>
            <a:off x="5220072" y="1772816"/>
            <a:ext cx="392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Sydney Harbour Bridge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Hätten sie es erkannt?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Hätten sie es erkannt?</a:t>
            </a:r>
            <a:endParaRPr lang="de-DE" dirty="0"/>
          </a:p>
        </p:txBody>
      </p:sp>
      <p:pic>
        <p:nvPicPr>
          <p:cNvPr id="4" name="Inhaltsplatzhalter 3" descr="amazing-minecraft-house-plans-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sp>
        <p:nvSpPr>
          <p:cNvPr id="5" name="Textfeld 4"/>
          <p:cNvSpPr txBox="1"/>
          <p:nvPr/>
        </p:nvSpPr>
        <p:spPr>
          <a:xfrm>
            <a:off x="1835696" y="5517232"/>
            <a:ext cx="493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Disney World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Hätten sie es erkannt?</a:t>
            </a:r>
            <a:endParaRPr lang="de-DE" dirty="0"/>
          </a:p>
        </p:txBody>
      </p:sp>
      <p:pic>
        <p:nvPicPr>
          <p:cNvPr id="4" name="Inhaltsplatzhalter 3" descr="amazing-minecraft-house-plans-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5" name="Textfeld 4"/>
          <p:cNvSpPr txBox="1"/>
          <p:nvPr/>
        </p:nvSpPr>
        <p:spPr>
          <a:xfrm>
            <a:off x="1835696" y="5517232"/>
            <a:ext cx="493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chemeClr val="bg1"/>
                </a:solidFill>
              </a:rPr>
              <a:t>Hogwarts</a:t>
            </a:r>
            <a:r>
              <a:rPr lang="de-DE" sz="2400" b="1" dirty="0" smtClean="0">
                <a:solidFill>
                  <a:schemeClr val="bg1"/>
                </a:solidFill>
              </a:rPr>
              <a:t> (Harry Potter)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Hätten sie es erkannt?</a:t>
            </a:r>
            <a:endParaRPr lang="de-DE" dirty="0"/>
          </a:p>
        </p:txBody>
      </p:sp>
      <p:pic>
        <p:nvPicPr>
          <p:cNvPr id="4" name="Inhaltsplatzhalter 3" descr="amazing-minecraft-house-plans-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17836"/>
            <a:ext cx="8229600" cy="4090690"/>
          </a:xfrm>
        </p:spPr>
      </p:pic>
      <p:sp>
        <p:nvSpPr>
          <p:cNvPr id="5" name="Textfeld 4"/>
          <p:cNvSpPr txBox="1"/>
          <p:nvPr/>
        </p:nvSpPr>
        <p:spPr>
          <a:xfrm>
            <a:off x="683568" y="5229200"/>
            <a:ext cx="493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Reichstag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Hätten sie es erkannt?</a:t>
            </a:r>
            <a:endParaRPr lang="de-DE" dirty="0"/>
          </a:p>
        </p:txBody>
      </p:sp>
      <p:pic>
        <p:nvPicPr>
          <p:cNvPr id="4" name="Inhaltsplatzhalter 3" descr="The Bismarck in Minecraf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18425"/>
            <a:ext cx="8229600" cy="4289513"/>
          </a:xfrm>
        </p:spPr>
      </p:pic>
      <p:sp>
        <p:nvSpPr>
          <p:cNvPr id="5" name="Textfeld 4"/>
          <p:cNvSpPr txBox="1"/>
          <p:nvPr/>
        </p:nvSpPr>
        <p:spPr>
          <a:xfrm>
            <a:off x="899592" y="5301208"/>
            <a:ext cx="493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Bismarck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Hätten sie es erkannt?</a:t>
            </a:r>
            <a:endParaRPr lang="de-DE" dirty="0"/>
          </a:p>
        </p:txBody>
      </p:sp>
      <p:pic>
        <p:nvPicPr>
          <p:cNvPr id="4" name="Inhaltsplatzhalter 3" descr="2011-11-08_205456_7936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61120"/>
            <a:ext cx="8229600" cy="4404122"/>
          </a:xfrm>
        </p:spPr>
      </p:pic>
      <p:sp>
        <p:nvSpPr>
          <p:cNvPr id="5" name="Textfeld 4"/>
          <p:cNvSpPr txBox="1"/>
          <p:nvPr/>
        </p:nvSpPr>
        <p:spPr>
          <a:xfrm>
            <a:off x="467544" y="5589240"/>
            <a:ext cx="493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Bibliothek von Alexandria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Städteplanung</a:t>
            </a:r>
            <a:endParaRPr lang="de-DE" dirty="0"/>
          </a:p>
        </p:txBody>
      </p:sp>
      <p:pic>
        <p:nvPicPr>
          <p:cNvPr id="4" name="Inhaltsplatzhalt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2193" y="1600200"/>
            <a:ext cx="6399614" cy="4525963"/>
          </a:xfrm>
        </p:spPr>
      </p:pic>
      <p:sp>
        <p:nvSpPr>
          <p:cNvPr id="5" name="Rechteck 4"/>
          <p:cNvSpPr/>
          <p:nvPr/>
        </p:nvSpPr>
        <p:spPr>
          <a:xfrm>
            <a:off x="0" y="609329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http://www.spiegel.de/netzwelt/games/minecraft-mojang-startet-stadtplanung-per-computerspiel-a-854534.html</a:t>
            </a:r>
            <a:endParaRPr lang="de-D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BuildSomething</a:t>
            </a:r>
            <a:r>
              <a:rPr lang="de-DE" dirty="0" smtClean="0"/>
              <a:t> – Erste Gehversuche</a:t>
            </a:r>
            <a:br>
              <a:rPr lang="de-DE" dirty="0" smtClean="0"/>
            </a:br>
            <a:r>
              <a:rPr lang="de-DE" sz="3100" dirty="0" smtClean="0"/>
              <a:t>KinderKult-Messe 2012 mit </a:t>
            </a:r>
            <a:r>
              <a:rPr lang="de-DE" sz="3100" dirty="0" err="1" smtClean="0"/>
              <a:t>Spawnpoint</a:t>
            </a:r>
            <a:endParaRPr lang="de-DE" sz="3100" dirty="0"/>
          </a:p>
        </p:txBody>
      </p:sp>
      <p:pic>
        <p:nvPicPr>
          <p:cNvPr id="4" name="Inhaltsplatzhalter 3" descr="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916832"/>
            <a:ext cx="4602960" cy="3370144"/>
          </a:xfr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457200" y="1844824"/>
            <a:ext cx="3538736" cy="42813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Ergebnis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100%</a:t>
            </a:r>
            <a:r>
              <a:rPr kumimoji="0" lang="de-D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„</a:t>
            </a:r>
            <a:r>
              <a:rPr kumimoji="0" lang="de-DE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likes</a:t>
            </a:r>
            <a:r>
              <a:rPr kumimoji="0" lang="de-D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baseline="0" dirty="0" smtClean="0"/>
              <a:t>Auch die Mädels hatten viel Spaß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de-D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Prinzip funktioniert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baseline="0" dirty="0" smtClean="0"/>
              <a:t>Findet auch</a:t>
            </a:r>
            <a:r>
              <a:rPr lang="de-DE" sz="2800" dirty="0" smtClean="0"/>
              <a:t> bei den Lehrkräften Anklang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BibCraft – Adaption für Bibliotheken</a:t>
            </a:r>
            <a:endParaRPr lang="de-DE" dirty="0"/>
          </a:p>
        </p:txBody>
      </p:sp>
      <p:pic>
        <p:nvPicPr>
          <p:cNvPr id="4" name="Inhaltsplatzhalter 3" descr="2011-11-08_205456_7936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61120"/>
            <a:ext cx="8229600" cy="4404122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BibCraft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Definierte Anforderungen</a:t>
            </a:r>
          </a:p>
          <a:p>
            <a:pPr lvl="1"/>
            <a:r>
              <a:rPr lang="de-DE" dirty="0" smtClean="0"/>
              <a:t>Ein unterhaltsames Event für Spieler und Nicht-Spieler</a:t>
            </a:r>
          </a:p>
          <a:p>
            <a:pPr lvl="1"/>
            <a:r>
              <a:rPr lang="de-DE" dirty="0" smtClean="0"/>
              <a:t>Wettbewerbscharakter</a:t>
            </a:r>
          </a:p>
          <a:p>
            <a:pPr lvl="1"/>
            <a:r>
              <a:rPr lang="de-DE" dirty="0" smtClean="0"/>
              <a:t>Kreativität, Planung, </a:t>
            </a:r>
          </a:p>
          <a:p>
            <a:pPr lvl="1">
              <a:buNone/>
            </a:pPr>
            <a:r>
              <a:rPr lang="de-DE" dirty="0" smtClean="0"/>
              <a:t>	Kooperation</a:t>
            </a:r>
          </a:p>
          <a:p>
            <a:pPr lvl="1"/>
            <a:r>
              <a:rPr lang="de-DE" dirty="0" smtClean="0"/>
              <a:t>Intergenerative Aspekte</a:t>
            </a:r>
          </a:p>
          <a:p>
            <a:pPr lvl="1"/>
            <a:r>
              <a:rPr lang="de-DE" dirty="0" smtClean="0"/>
              <a:t>Bezug zu Bibliotheken</a:t>
            </a:r>
          </a:p>
          <a:p>
            <a:pPr lvl="1"/>
            <a:endParaRPr lang="de-DE" dirty="0"/>
          </a:p>
        </p:txBody>
      </p:sp>
      <p:pic>
        <p:nvPicPr>
          <p:cNvPr id="4" name="Grafik 3" descr="WOB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780928"/>
            <a:ext cx="4062549" cy="304625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Vorbereitende Maßnahmen</a:t>
            </a:r>
            <a:endParaRPr lang="de-DE" dirty="0"/>
          </a:p>
        </p:txBody>
      </p:sp>
      <p:pic>
        <p:nvPicPr>
          <p:cNvPr id="4" name="Inhaltsplatzhalter 3" descr="Unbenan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844824"/>
            <a:ext cx="5286375" cy="3981450"/>
          </a:xfrm>
        </p:spPr>
      </p:pic>
      <p:sp>
        <p:nvSpPr>
          <p:cNvPr id="5" name="Textfeld 4"/>
          <p:cNvSpPr txBox="1"/>
          <p:nvPr/>
        </p:nvSpPr>
        <p:spPr>
          <a:xfrm>
            <a:off x="323528" y="1844824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600" dirty="0" smtClean="0"/>
              <a:t> Minecraft AG in einer Schule</a:t>
            </a:r>
          </a:p>
          <a:p>
            <a:pPr>
              <a:buFont typeface="Arial" pitchFamily="34" charset="0"/>
              <a:buChar char="•"/>
            </a:pPr>
            <a:r>
              <a:rPr lang="de-DE" sz="3600" dirty="0" smtClean="0"/>
              <a:t> Training in der </a:t>
            </a:r>
            <a:r>
              <a:rPr lang="de-DE" sz="3600" dirty="0" err="1" smtClean="0"/>
              <a:t>Bib</a:t>
            </a:r>
            <a:r>
              <a:rPr lang="de-DE" sz="3600" dirty="0" smtClean="0"/>
              <a:t> Wolfsburg</a:t>
            </a:r>
            <a:endParaRPr lang="de-DE" sz="3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BibCraft - Grundsetup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Teams bauen bestimmte Begriffe nach, das Publikum muss diese erraten</a:t>
            </a:r>
          </a:p>
          <a:p>
            <a:r>
              <a:rPr lang="de-DE" dirty="0" smtClean="0"/>
              <a:t>Ablauf:</a:t>
            </a:r>
          </a:p>
          <a:p>
            <a:pPr lvl="1"/>
            <a:r>
              <a:rPr lang="de-DE" dirty="0" smtClean="0"/>
              <a:t>Phase 1 (30 Minuten):</a:t>
            </a:r>
          </a:p>
          <a:p>
            <a:pPr lvl="2"/>
            <a:r>
              <a:rPr lang="de-DE" dirty="0" smtClean="0"/>
              <a:t>Wählen eines Begriffs</a:t>
            </a:r>
          </a:p>
          <a:p>
            <a:pPr lvl="2"/>
            <a:r>
              <a:rPr lang="de-DE" dirty="0"/>
              <a:t>1</a:t>
            </a:r>
            <a:r>
              <a:rPr lang="de-DE" dirty="0" smtClean="0"/>
              <a:t> Minute Vorbereitungszeit</a:t>
            </a:r>
          </a:p>
          <a:p>
            <a:pPr lvl="2"/>
            <a:r>
              <a:rPr lang="de-DE" dirty="0" smtClean="0"/>
              <a:t>Maximal 5 Minuten Bauzeit</a:t>
            </a:r>
          </a:p>
          <a:p>
            <a:pPr lvl="2"/>
            <a:r>
              <a:rPr lang="de-DE" dirty="0" smtClean="0"/>
              <a:t>Punkteberechnung</a:t>
            </a:r>
          </a:p>
          <a:p>
            <a:pPr lvl="1"/>
            <a:r>
              <a:rPr lang="de-DE" dirty="0" smtClean="0"/>
              <a:t>Phase 2 (15 Minuten)</a:t>
            </a:r>
          </a:p>
          <a:p>
            <a:pPr lvl="2"/>
            <a:r>
              <a:rPr lang="de-DE" dirty="0" smtClean="0"/>
              <a:t>Wie Phase 1</a:t>
            </a:r>
          </a:p>
          <a:p>
            <a:pPr lvl="2"/>
            <a:r>
              <a:rPr lang="de-DE" dirty="0" smtClean="0"/>
              <a:t>mit neuen Begriffen aus dem </a:t>
            </a:r>
          </a:p>
          <a:p>
            <a:pPr lvl="2">
              <a:buNone/>
            </a:pPr>
            <a:r>
              <a:rPr lang="de-DE" dirty="0" smtClean="0"/>
              <a:t>	Publikum und doppelter Punktzahl</a:t>
            </a:r>
          </a:p>
          <a:p>
            <a:endParaRPr lang="de-DE" dirty="0"/>
          </a:p>
        </p:txBody>
      </p:sp>
      <p:pic>
        <p:nvPicPr>
          <p:cNvPr id="4" name="Grafik 3" descr="WOB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132856"/>
            <a:ext cx="3240360" cy="4321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BibCraft – Themen und Schwierigkeit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1187624" y="1556792"/>
          <a:ext cx="7488834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39"/>
                <a:gridCol w="1248139"/>
                <a:gridCol w="1248139"/>
                <a:gridCol w="1248139"/>
                <a:gridCol w="1248139"/>
                <a:gridCol w="1248139"/>
              </a:tblGrid>
              <a:tr h="72000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Klassische Literatur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Musikstücke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Märchen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Filme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Games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Wolfsburg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3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3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3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1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3</a:t>
                      </a:r>
                      <a:endParaRPr lang="de-DE" sz="20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4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5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3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4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5</a:t>
                      </a:r>
                      <a:endParaRPr lang="de-DE" sz="20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5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6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4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5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3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7</a:t>
                      </a:r>
                      <a:endParaRPr lang="de-DE" sz="20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6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7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5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6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4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8</a:t>
                      </a:r>
                      <a:endParaRPr lang="de-DE" sz="20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7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8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7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7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5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9</a:t>
                      </a:r>
                      <a:endParaRPr lang="de-DE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1187624" y="4869160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Berechnung der Punkte</a:t>
            </a:r>
          </a:p>
          <a:p>
            <a:pPr lvl="1">
              <a:buFont typeface="Arial" pitchFamily="34" charset="0"/>
              <a:buChar char="•"/>
            </a:pPr>
            <a:r>
              <a:rPr lang="de-DE" sz="2000" dirty="0" err="1" smtClean="0"/>
              <a:t>Restzeit</a:t>
            </a:r>
            <a:r>
              <a:rPr lang="de-DE" sz="2000" dirty="0" smtClean="0"/>
              <a:t> x 1,x (x=Schwierigkeit)</a:t>
            </a:r>
          </a:p>
          <a:p>
            <a:pPr lvl="1">
              <a:buFont typeface="Arial" pitchFamily="34" charset="0"/>
              <a:buChar char="•"/>
            </a:pPr>
            <a:r>
              <a:rPr lang="de-DE" sz="2000" dirty="0" smtClean="0"/>
              <a:t>Beispiel: 100 Sekunden x 1,5 = 150 Punkte</a:t>
            </a:r>
          </a:p>
          <a:p>
            <a:r>
              <a:rPr lang="de-DE" sz="2000" dirty="0" smtClean="0"/>
              <a:t>Weitere mögliche Kategorien: Comics, Serien, TV-Shows, Magazine, Gesellschaftsspiele,  Trickserien, Historische Figuren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Nützliche Tool über eine Doppelprojektion</a:t>
            </a:r>
            <a:endParaRPr lang="de-DE" dirty="0"/>
          </a:p>
        </p:txBody>
      </p:sp>
      <p:pic>
        <p:nvPicPr>
          <p:cNvPr id="4" name="Inhaltsplatzhalter 3" descr="992904_425278927577760_65780880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068960"/>
            <a:ext cx="6034617" cy="3414605"/>
          </a:xfrm>
        </p:spPr>
      </p:pic>
      <p:sp>
        <p:nvSpPr>
          <p:cNvPr id="5" name="Textfeld 4"/>
          <p:cNvSpPr txBox="1"/>
          <p:nvPr/>
        </p:nvSpPr>
        <p:spPr>
          <a:xfrm>
            <a:off x="1547664" y="1556792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Über QR-Code kann auf einen Webdienst zugegriffen werden..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.. Um mit </a:t>
            </a:r>
            <a:r>
              <a:rPr lang="de-DE" dirty="0" err="1" smtClean="0"/>
              <a:t>Smartphones</a:t>
            </a:r>
            <a:r>
              <a:rPr lang="de-DE" dirty="0" smtClean="0"/>
              <a:t> Lösungsvorschlage live einzureichen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Ein Counter zählt die verbleibende Zeit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Eine Tabelle berechnet die Punkte automatisch und zeigt den Punktestand an</a:t>
            </a:r>
            <a:endParaRPr lang="de-D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Auswahl will überlegt sein</a:t>
            </a:r>
            <a:endParaRPr lang="de-DE" dirty="0"/>
          </a:p>
        </p:txBody>
      </p:sp>
      <p:pic>
        <p:nvPicPr>
          <p:cNvPr id="4" name="Inhaltsplatzhalter 3" descr="WOB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4032448" cy="3023688"/>
          </a:xfrm>
        </p:spPr>
      </p:pic>
      <p:pic>
        <p:nvPicPr>
          <p:cNvPr id="5" name="Grafik 4" descr="WOB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204864"/>
            <a:ext cx="4062549" cy="304625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Integration des Publikums</a:t>
            </a:r>
            <a:br>
              <a:rPr lang="de-DE" dirty="0" smtClean="0"/>
            </a:br>
            <a:r>
              <a:rPr lang="de-DE" sz="3600" dirty="0" smtClean="0"/>
              <a:t>Konzentriertes </a:t>
            </a:r>
            <a:r>
              <a:rPr lang="de-DE" sz="3600" dirty="0" err="1" smtClean="0"/>
              <a:t>Mitraten</a:t>
            </a:r>
            <a:endParaRPr lang="de-DE" sz="3600" dirty="0"/>
          </a:p>
        </p:txBody>
      </p:sp>
      <p:pic>
        <p:nvPicPr>
          <p:cNvPr id="4" name="Inhaltsplatzhalter 3" descr="WOB_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840760" cy="5129469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Integration des Publikums</a:t>
            </a:r>
            <a:br>
              <a:rPr lang="de-DE" dirty="0" smtClean="0"/>
            </a:br>
            <a:r>
              <a:rPr lang="de-DE" sz="3600" dirty="0" smtClean="0"/>
              <a:t>Ein Medienexperte für jedes Team</a:t>
            </a:r>
            <a:endParaRPr lang="de-DE" sz="3600" dirty="0"/>
          </a:p>
        </p:txBody>
      </p:sp>
      <p:pic>
        <p:nvPicPr>
          <p:cNvPr id="4" name="Inhaltsplatzhalter 3" descr="WOB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556792"/>
            <a:ext cx="3046258" cy="4062549"/>
          </a:xfrm>
        </p:spPr>
      </p:pic>
      <p:pic>
        <p:nvPicPr>
          <p:cNvPr id="6" name="Grafik 5" descr="DSC01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5472608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Storytelling</a:t>
            </a:r>
            <a:r>
              <a:rPr lang="de-DE" dirty="0" smtClean="0"/>
              <a:t>/</a:t>
            </a:r>
            <a:r>
              <a:rPr lang="de-DE" dirty="0" err="1" smtClean="0"/>
              <a:t>Machinimas</a:t>
            </a:r>
            <a:endParaRPr lang="de-DE" dirty="0"/>
          </a:p>
        </p:txBody>
      </p:sp>
      <p:pic>
        <p:nvPicPr>
          <p:cNvPr id="4" name="Inhaltsplatzhalt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3161" y="1600200"/>
            <a:ext cx="7317678" cy="4525963"/>
          </a:xfrm>
        </p:spPr>
      </p:pic>
      <p:sp>
        <p:nvSpPr>
          <p:cNvPr id="5" name="Rechteck 4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https://www.youtube.com/watch?v=HIUT_6SxXQ0&amp;feature=youtu.be</a:t>
            </a:r>
            <a:endParaRPr lang="de-DE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Ohne „Showmaster“ geht nichts</a:t>
            </a:r>
            <a:br>
              <a:rPr lang="de-DE" dirty="0" smtClean="0"/>
            </a:br>
            <a:r>
              <a:rPr lang="de-DE" sz="3600" dirty="0" smtClean="0"/>
              <a:t>Die </a:t>
            </a:r>
            <a:r>
              <a:rPr lang="de-DE" sz="3600" dirty="0" err="1" smtClean="0"/>
              <a:t>Crowd</a:t>
            </a:r>
            <a:r>
              <a:rPr lang="de-DE" sz="3600" dirty="0" smtClean="0"/>
              <a:t> will unterhalten werden</a:t>
            </a:r>
            <a:endParaRPr lang="de-DE" sz="3600" dirty="0"/>
          </a:p>
        </p:txBody>
      </p:sp>
      <p:pic>
        <p:nvPicPr>
          <p:cNvPr id="4" name="Inhaltsplatzhalter 3" descr="IMG_41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Kreative Lösungen</a:t>
            </a:r>
            <a:endParaRPr lang="de-DE" dirty="0"/>
          </a:p>
        </p:txBody>
      </p:sp>
      <p:pic>
        <p:nvPicPr>
          <p:cNvPr id="4" name="Inhaltsplatzhalter 3" descr="2014-02-14_10.59.5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36498"/>
            <a:ext cx="8229600" cy="4253366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Das optimale Maß an Herausforderung…</a:t>
            </a:r>
            <a:endParaRPr lang="de-DE" dirty="0"/>
          </a:p>
        </p:txBody>
      </p:sp>
      <p:pic>
        <p:nvPicPr>
          <p:cNvPr id="4" name="Inhaltsplatzhalter 3" descr="WOB_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3456384" cy="4609500"/>
          </a:xfrm>
        </p:spPr>
      </p:pic>
      <p:pic>
        <p:nvPicPr>
          <p:cNvPr id="5" name="Grafik 4" descr="WOB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556792"/>
            <a:ext cx="3456384" cy="460950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 und vor allem Spaß</a:t>
            </a:r>
            <a:endParaRPr lang="de-DE" dirty="0"/>
          </a:p>
        </p:txBody>
      </p:sp>
      <p:pic>
        <p:nvPicPr>
          <p:cNvPr id="4" name="Inhaltsplatzhalter 3" descr="WOB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840760" cy="512946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Lebensraumgestaltung</a:t>
            </a:r>
            <a:endParaRPr lang="de-DE" dirty="0"/>
          </a:p>
        </p:txBody>
      </p:sp>
      <p:pic>
        <p:nvPicPr>
          <p:cNvPr id="4" name="Inhaltsplatzhalter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434" y="1600200"/>
            <a:ext cx="6555131" cy="4525963"/>
          </a:xfrm>
        </p:spPr>
      </p:pic>
      <p:sp>
        <p:nvSpPr>
          <p:cNvPr id="5" name="Rechteck 4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http://junge-akademie-wittenberg.de/galerie/so-wollen-wir-leben</a:t>
            </a: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Architektur und Inklusion</a:t>
            </a:r>
            <a:endParaRPr lang="de-DE" dirty="0"/>
          </a:p>
        </p:txBody>
      </p:sp>
      <p:pic>
        <p:nvPicPr>
          <p:cNvPr id="4" name="Inhaltsplatzhalt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6369" y="1600200"/>
            <a:ext cx="6811262" cy="4525963"/>
          </a:xfrm>
        </p:spPr>
      </p:pic>
      <p:sp>
        <p:nvSpPr>
          <p:cNvPr id="5" name="Rechteck 4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http://www.youtube.com/watch?v=iyVWa7AHRf0&amp;feature=youtu.be</a:t>
            </a:r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Geographie</a:t>
            </a:r>
            <a:endParaRPr lang="de-DE" dirty="0"/>
          </a:p>
        </p:txBody>
      </p:sp>
      <p:pic>
        <p:nvPicPr>
          <p:cNvPr id="4" name="Inhaltsplatzhalt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8087" y="1600200"/>
            <a:ext cx="6947826" cy="4525963"/>
          </a:xfrm>
        </p:spPr>
      </p:pic>
      <p:sp>
        <p:nvSpPr>
          <p:cNvPr id="5" name="Rechteck 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http://www.gamasutra.com/view/news/200838/Mapping_agency_recreates_entirety_of_Great_Britain_in_Minecraft.php</a:t>
            </a: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Kunst</a:t>
            </a:r>
            <a:endParaRPr lang="de-DE" dirty="0"/>
          </a:p>
        </p:txBody>
      </p:sp>
      <p:pic>
        <p:nvPicPr>
          <p:cNvPr id="4" name="Inhaltsplatzhalter 3" descr="12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0286"/>
            <a:ext cx="8229600" cy="3745791"/>
          </a:xfrm>
        </p:spPr>
      </p:pic>
      <p:sp>
        <p:nvSpPr>
          <p:cNvPr id="5" name="Rechteck 4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http://p145632.mittwald.info/mahara/view/view.php?id=1656</a:t>
            </a:r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Deutsch als Fremdsprache</a:t>
            </a:r>
            <a:endParaRPr lang="de-DE" dirty="0"/>
          </a:p>
        </p:txBody>
      </p:sp>
      <p:pic>
        <p:nvPicPr>
          <p:cNvPr id="4" name="Inhaltsplatzhalter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2502" y="1600200"/>
            <a:ext cx="6958995" cy="4525963"/>
          </a:xfrm>
        </p:spPr>
      </p:pic>
      <p:sp>
        <p:nvSpPr>
          <p:cNvPr id="5" name="Rechteck 4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http://dafnet.web2.0campus.net/daf-di-1-10-2013-sprachen-lernen-mit-minecraft/</a:t>
            </a:r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413</Words>
  <Application>Microsoft Office PowerPoint</Application>
  <PresentationFormat>Bildschirmpräsentation (4:3)</PresentationFormat>
  <Paragraphs>144</Paragraphs>
  <Slides>43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4" baseType="lpstr">
      <vt:lpstr>Larissa-Design</vt:lpstr>
      <vt:lpstr>Einsatz von Minecraft in pädagogischen und kulturellen Kontexten</vt:lpstr>
      <vt:lpstr>Minecraft</vt:lpstr>
      <vt:lpstr>Städteplanung</vt:lpstr>
      <vt:lpstr>Storytelling/Machinimas</vt:lpstr>
      <vt:lpstr>Lebensraumgestaltung</vt:lpstr>
      <vt:lpstr>Architektur und Inklusion</vt:lpstr>
      <vt:lpstr>Geographie</vt:lpstr>
      <vt:lpstr>Kunst</vt:lpstr>
      <vt:lpstr>Deutsch als Fremdsprache</vt:lpstr>
      <vt:lpstr>Quantenphysik</vt:lpstr>
      <vt:lpstr>Logik und Programmierung</vt:lpstr>
      <vt:lpstr>Minecraft als Schulfach</vt:lpstr>
      <vt:lpstr>Minecraft und Lets-Plays</vt:lpstr>
      <vt:lpstr>Eigenentwicklung - HistoryCraft</vt:lpstr>
      <vt:lpstr>Eigenentwicklung - HistoryCraft</vt:lpstr>
      <vt:lpstr>Eigenentwicklung - HistoryCraft</vt:lpstr>
      <vt:lpstr>Eigenentwicklung - HistoryCraft</vt:lpstr>
      <vt:lpstr>Ansonsten….</vt:lpstr>
      <vt:lpstr>Eigenentwicklung – CultureCraft Interkulturelle Kommunikation</vt:lpstr>
      <vt:lpstr>BibCraft – Minecraft trifft Montagsmaler  Ein Bibliotheks-Gaming-Projekt </vt:lpstr>
      <vt:lpstr>BibCraft – Wie alles begann Eigentlich passen Minecraft und Montagsmaler doch super zusammen</vt:lpstr>
      <vt:lpstr> Hätten sie es erkannt?</vt:lpstr>
      <vt:lpstr> Hätten sie es erkannt?</vt:lpstr>
      <vt:lpstr> Hätten sie es erkannt?</vt:lpstr>
      <vt:lpstr> Hätten sie es erkannt?</vt:lpstr>
      <vt:lpstr> Hätten sie es erkannt?</vt:lpstr>
      <vt:lpstr> Hätten sie es erkannt?</vt:lpstr>
      <vt:lpstr> Hätten sie es erkannt?</vt:lpstr>
      <vt:lpstr> Hätten sie es erkannt?</vt:lpstr>
      <vt:lpstr>BuildSomething – Erste Gehversuche KinderKult-Messe 2012 mit Spawnpoint</vt:lpstr>
      <vt:lpstr>BibCraft – Adaption für Bibliotheken</vt:lpstr>
      <vt:lpstr>BibCraft </vt:lpstr>
      <vt:lpstr>Vorbereitende Maßnahmen</vt:lpstr>
      <vt:lpstr>BibCraft - Grundsetup</vt:lpstr>
      <vt:lpstr>BibCraft – Themen und Schwierigkeit</vt:lpstr>
      <vt:lpstr>Nützliche Tool über eine Doppelprojektion</vt:lpstr>
      <vt:lpstr>Die Auswahl will überlegt sein</vt:lpstr>
      <vt:lpstr>Integration des Publikums Konzentriertes Mitraten</vt:lpstr>
      <vt:lpstr>Integration des Publikums Ein Medienexperte für jedes Team</vt:lpstr>
      <vt:lpstr>Ohne „Showmaster“ geht nichts Die Crowd will unterhalten werden</vt:lpstr>
      <vt:lpstr>Kreative Lösungen</vt:lpstr>
      <vt:lpstr>Das optimale Maß an Herausforderung…</vt:lpstr>
      <vt:lpstr>… und vor allem Spaß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Kelvin</dc:creator>
  <cp:lastModifiedBy>Kelvin</cp:lastModifiedBy>
  <cp:revision>122</cp:revision>
  <dcterms:created xsi:type="dcterms:W3CDTF">2013-10-22T08:34:42Z</dcterms:created>
  <dcterms:modified xsi:type="dcterms:W3CDTF">2014-07-22T18:04:35Z</dcterms:modified>
</cp:coreProperties>
</file>